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70" r:id="rId5"/>
    <p:sldId id="260" r:id="rId6"/>
    <p:sldId id="261" r:id="rId7"/>
    <p:sldId id="262" r:id="rId8"/>
    <p:sldId id="263" r:id="rId9"/>
    <p:sldId id="269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09"/>
    <p:restoredTop sz="94650"/>
  </p:normalViewPr>
  <p:slideViewPr>
    <p:cSldViewPr snapToGrid="0">
      <p:cViewPr>
        <p:scale>
          <a:sx n="103" d="100"/>
          <a:sy n="103" d="100"/>
        </p:scale>
        <p:origin x="1176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635AA8-C78B-4BA8-BC97-1DE5A47A8DCB}" type="doc">
      <dgm:prSet loTypeId="urn:microsoft.com/office/officeart/2005/8/layout/list1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03CCCD2-A1D7-4DDE-97B9-3973C5C7405C}">
      <dgm:prSet/>
      <dgm:spPr/>
      <dgm:t>
        <a:bodyPr/>
        <a:lstStyle/>
        <a:p>
          <a:r>
            <a:rPr lang="en-IN" b="1"/>
            <a:t>Dataset Details:</a:t>
          </a:r>
          <a:endParaRPr lang="en-US"/>
        </a:p>
      </dgm:t>
    </dgm:pt>
    <dgm:pt modelId="{E0323043-F74C-4E84-9572-26F9AA95C6BB}" type="parTrans" cxnId="{82626DE0-2A79-4CF1-B372-26AE7188373F}">
      <dgm:prSet/>
      <dgm:spPr/>
      <dgm:t>
        <a:bodyPr/>
        <a:lstStyle/>
        <a:p>
          <a:endParaRPr lang="en-US"/>
        </a:p>
      </dgm:t>
    </dgm:pt>
    <dgm:pt modelId="{C1182CC2-4C8B-46F8-8B72-F88263A537C7}" type="sibTrans" cxnId="{82626DE0-2A79-4CF1-B372-26AE7188373F}">
      <dgm:prSet/>
      <dgm:spPr/>
      <dgm:t>
        <a:bodyPr/>
        <a:lstStyle/>
        <a:p>
          <a:endParaRPr lang="en-US"/>
        </a:p>
      </dgm:t>
    </dgm:pt>
    <dgm:pt modelId="{659E6510-EF31-419F-98EF-6CDEC3F06365}">
      <dgm:prSet/>
      <dgm:spPr/>
      <dgm:t>
        <a:bodyPr/>
        <a:lstStyle/>
        <a:p>
          <a:r>
            <a:rPr lang="en-IN"/>
            <a:t>Total Records: 349 records with 51 attributes.</a:t>
          </a:r>
          <a:endParaRPr lang="en-US"/>
        </a:p>
      </dgm:t>
    </dgm:pt>
    <dgm:pt modelId="{26793CE4-A260-481C-A9DD-9C5E6488E06F}" type="parTrans" cxnId="{24C93D1B-5D98-4014-A1CE-5CD9DB031503}">
      <dgm:prSet/>
      <dgm:spPr/>
      <dgm:t>
        <a:bodyPr/>
        <a:lstStyle/>
        <a:p>
          <a:endParaRPr lang="en-US"/>
        </a:p>
      </dgm:t>
    </dgm:pt>
    <dgm:pt modelId="{6988DE54-2EB1-42B1-9CE2-E131385BA33C}" type="sibTrans" cxnId="{24C93D1B-5D98-4014-A1CE-5CD9DB031503}">
      <dgm:prSet/>
      <dgm:spPr/>
      <dgm:t>
        <a:bodyPr/>
        <a:lstStyle/>
        <a:p>
          <a:endParaRPr lang="en-US"/>
        </a:p>
      </dgm:t>
    </dgm:pt>
    <dgm:pt modelId="{B7C140B0-2AD3-49BD-9D6A-566C75AFB769}">
      <dgm:prSet/>
      <dgm:spPr/>
      <dgm:t>
        <a:bodyPr/>
        <a:lstStyle/>
        <a:p>
          <a:r>
            <a:rPr lang="en-IN"/>
            <a:t>Data Types: Clinical markers (e.g., CA125, HE4), biochemical markers (e.g., ALB, ALT), and demographics (e.g., age, menopause).</a:t>
          </a:r>
          <a:endParaRPr lang="en-US"/>
        </a:p>
      </dgm:t>
    </dgm:pt>
    <dgm:pt modelId="{CE90F02A-246B-497E-B176-490A80B33EF3}" type="parTrans" cxnId="{1B2144CD-4B60-4258-8B4B-81EB25C5BC89}">
      <dgm:prSet/>
      <dgm:spPr/>
      <dgm:t>
        <a:bodyPr/>
        <a:lstStyle/>
        <a:p>
          <a:endParaRPr lang="en-US"/>
        </a:p>
      </dgm:t>
    </dgm:pt>
    <dgm:pt modelId="{22A2BFF6-AB2E-4D23-9F40-7E2334CAAAC8}" type="sibTrans" cxnId="{1B2144CD-4B60-4258-8B4B-81EB25C5BC89}">
      <dgm:prSet/>
      <dgm:spPr/>
      <dgm:t>
        <a:bodyPr/>
        <a:lstStyle/>
        <a:p>
          <a:endParaRPr lang="en-US"/>
        </a:p>
      </dgm:t>
    </dgm:pt>
    <dgm:pt modelId="{7DBC3346-660C-4B6A-8AC9-FC6A2411CB86}">
      <dgm:prSet/>
      <dgm:spPr/>
      <dgm:t>
        <a:bodyPr/>
        <a:lstStyle/>
        <a:p>
          <a:r>
            <a:rPr lang="en-IN"/>
            <a:t>Target Variable: Binary classification (0 = No cancer, 1 = Cancer).</a:t>
          </a:r>
          <a:endParaRPr lang="en-US"/>
        </a:p>
      </dgm:t>
    </dgm:pt>
    <dgm:pt modelId="{0D25341F-3DAA-4D20-9A65-7288E6DC795B}" type="parTrans" cxnId="{AF271532-AF91-4A5E-A92A-1BE71380DD1D}">
      <dgm:prSet/>
      <dgm:spPr/>
      <dgm:t>
        <a:bodyPr/>
        <a:lstStyle/>
        <a:p>
          <a:endParaRPr lang="en-US"/>
        </a:p>
      </dgm:t>
    </dgm:pt>
    <dgm:pt modelId="{D19482E0-3AC3-4362-BC74-A467BC08C956}" type="sibTrans" cxnId="{AF271532-AF91-4A5E-A92A-1BE71380DD1D}">
      <dgm:prSet/>
      <dgm:spPr/>
      <dgm:t>
        <a:bodyPr/>
        <a:lstStyle/>
        <a:p>
          <a:endParaRPr lang="en-US"/>
        </a:p>
      </dgm:t>
    </dgm:pt>
    <dgm:pt modelId="{1A071590-7EC7-4276-8433-B5E336984B5E}">
      <dgm:prSet/>
      <dgm:spPr/>
      <dgm:t>
        <a:bodyPr/>
        <a:lstStyle/>
        <a:p>
          <a:r>
            <a:rPr lang="en-IN" b="1"/>
            <a:t>Challenges:</a:t>
          </a:r>
          <a:endParaRPr lang="en-US"/>
        </a:p>
      </dgm:t>
    </dgm:pt>
    <dgm:pt modelId="{EB2C4EBD-2C8D-4283-9D9F-240B0EA1C76A}" type="parTrans" cxnId="{B6F8BE23-14C7-4C71-B2B7-4F64B5E7BF9D}">
      <dgm:prSet/>
      <dgm:spPr/>
      <dgm:t>
        <a:bodyPr/>
        <a:lstStyle/>
        <a:p>
          <a:endParaRPr lang="en-US"/>
        </a:p>
      </dgm:t>
    </dgm:pt>
    <dgm:pt modelId="{C6B55B94-5A07-44CC-889F-6D0A2153D471}" type="sibTrans" cxnId="{B6F8BE23-14C7-4C71-B2B7-4F64B5E7BF9D}">
      <dgm:prSet/>
      <dgm:spPr/>
      <dgm:t>
        <a:bodyPr/>
        <a:lstStyle/>
        <a:p>
          <a:endParaRPr lang="en-US"/>
        </a:p>
      </dgm:t>
    </dgm:pt>
    <dgm:pt modelId="{BA86B45A-E24D-4FF5-9A00-B8BACD2CB71B}">
      <dgm:prSet/>
      <dgm:spPr/>
      <dgm:t>
        <a:bodyPr/>
        <a:lstStyle/>
        <a:p>
          <a:r>
            <a:rPr lang="en-IN"/>
            <a:t>Missing values in key features.</a:t>
          </a:r>
          <a:endParaRPr lang="en-US"/>
        </a:p>
      </dgm:t>
    </dgm:pt>
    <dgm:pt modelId="{8F75A745-7A47-4181-BD7D-022815B44958}" type="parTrans" cxnId="{F2F2E063-66E2-4BAE-87C6-BB2A435A8303}">
      <dgm:prSet/>
      <dgm:spPr/>
      <dgm:t>
        <a:bodyPr/>
        <a:lstStyle/>
        <a:p>
          <a:endParaRPr lang="en-US"/>
        </a:p>
      </dgm:t>
    </dgm:pt>
    <dgm:pt modelId="{21BD8A84-D5AE-4C54-81B6-931F8DA6B826}" type="sibTrans" cxnId="{F2F2E063-66E2-4BAE-87C6-BB2A435A8303}">
      <dgm:prSet/>
      <dgm:spPr/>
      <dgm:t>
        <a:bodyPr/>
        <a:lstStyle/>
        <a:p>
          <a:endParaRPr lang="en-US"/>
        </a:p>
      </dgm:t>
    </dgm:pt>
    <dgm:pt modelId="{8E5A5B4E-40BC-4AD4-B4DD-FF7DA33D95B8}">
      <dgm:prSet/>
      <dgm:spPr/>
      <dgm:t>
        <a:bodyPr/>
        <a:lstStyle/>
        <a:p>
          <a:r>
            <a:rPr lang="en-IN"/>
            <a:t>Handling imbalanced class distribution.</a:t>
          </a:r>
          <a:endParaRPr lang="en-US"/>
        </a:p>
      </dgm:t>
    </dgm:pt>
    <dgm:pt modelId="{729F1D62-997D-4055-B2D1-C9BB9CED75C3}" type="parTrans" cxnId="{BA9CBAF8-3EDE-43DF-96FE-5168A4C8AFA8}">
      <dgm:prSet/>
      <dgm:spPr/>
      <dgm:t>
        <a:bodyPr/>
        <a:lstStyle/>
        <a:p>
          <a:endParaRPr lang="en-US"/>
        </a:p>
      </dgm:t>
    </dgm:pt>
    <dgm:pt modelId="{8F1DB606-1BB4-460F-B213-E08C5C5A79D4}" type="sibTrans" cxnId="{BA9CBAF8-3EDE-43DF-96FE-5168A4C8AFA8}">
      <dgm:prSet/>
      <dgm:spPr/>
      <dgm:t>
        <a:bodyPr/>
        <a:lstStyle/>
        <a:p>
          <a:endParaRPr lang="en-US"/>
        </a:p>
      </dgm:t>
    </dgm:pt>
    <dgm:pt modelId="{76BC20AE-E58C-4DA8-B95F-9E89770DD187}">
      <dgm:prSet/>
      <dgm:spPr/>
      <dgm:t>
        <a:bodyPr/>
        <a:lstStyle/>
        <a:p>
          <a:r>
            <a:rPr lang="en-IN"/>
            <a:t>Selecting relevant features to improve model accuracy.</a:t>
          </a:r>
          <a:endParaRPr lang="en-US"/>
        </a:p>
      </dgm:t>
    </dgm:pt>
    <dgm:pt modelId="{6E9C1821-54DD-4BBA-A0E6-C2AA913308AF}" type="parTrans" cxnId="{CB620B60-8823-41ED-AE5A-7C3B4E4BB0A0}">
      <dgm:prSet/>
      <dgm:spPr/>
      <dgm:t>
        <a:bodyPr/>
        <a:lstStyle/>
        <a:p>
          <a:endParaRPr lang="en-US"/>
        </a:p>
      </dgm:t>
    </dgm:pt>
    <dgm:pt modelId="{602C4840-A19C-4ACB-9549-14603E1943AD}" type="sibTrans" cxnId="{CB620B60-8823-41ED-AE5A-7C3B4E4BB0A0}">
      <dgm:prSet/>
      <dgm:spPr/>
      <dgm:t>
        <a:bodyPr/>
        <a:lstStyle/>
        <a:p>
          <a:endParaRPr lang="en-US"/>
        </a:p>
      </dgm:t>
    </dgm:pt>
    <dgm:pt modelId="{19283E6E-4F08-B741-BD05-B4EA74A6DDFE}" type="pres">
      <dgm:prSet presAssocID="{95635AA8-C78B-4BA8-BC97-1DE5A47A8DCB}" presName="linear" presStyleCnt="0">
        <dgm:presLayoutVars>
          <dgm:dir/>
          <dgm:animLvl val="lvl"/>
          <dgm:resizeHandles val="exact"/>
        </dgm:presLayoutVars>
      </dgm:prSet>
      <dgm:spPr/>
    </dgm:pt>
    <dgm:pt modelId="{E0E59CCB-5321-7D46-ABDD-BB60D6648B31}" type="pres">
      <dgm:prSet presAssocID="{203CCCD2-A1D7-4DDE-97B9-3973C5C7405C}" presName="parentLin" presStyleCnt="0"/>
      <dgm:spPr/>
    </dgm:pt>
    <dgm:pt modelId="{0D6869C8-337D-D243-8521-C8EB42E64F28}" type="pres">
      <dgm:prSet presAssocID="{203CCCD2-A1D7-4DDE-97B9-3973C5C7405C}" presName="parentLeftMargin" presStyleLbl="node1" presStyleIdx="0" presStyleCnt="2"/>
      <dgm:spPr/>
    </dgm:pt>
    <dgm:pt modelId="{78952C2E-0CB7-024C-9C9F-2750FB8544DB}" type="pres">
      <dgm:prSet presAssocID="{203CCCD2-A1D7-4DDE-97B9-3973C5C7405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484BB32-8C8E-884E-8DDD-88C77A0AF915}" type="pres">
      <dgm:prSet presAssocID="{203CCCD2-A1D7-4DDE-97B9-3973C5C7405C}" presName="negativeSpace" presStyleCnt="0"/>
      <dgm:spPr/>
    </dgm:pt>
    <dgm:pt modelId="{A56C2FA5-17C2-B149-A848-9AEAD363D588}" type="pres">
      <dgm:prSet presAssocID="{203CCCD2-A1D7-4DDE-97B9-3973C5C7405C}" presName="childText" presStyleLbl="conFgAcc1" presStyleIdx="0" presStyleCnt="2">
        <dgm:presLayoutVars>
          <dgm:bulletEnabled val="1"/>
        </dgm:presLayoutVars>
      </dgm:prSet>
      <dgm:spPr/>
    </dgm:pt>
    <dgm:pt modelId="{6365251D-3738-DD48-A472-CE4B71549A2A}" type="pres">
      <dgm:prSet presAssocID="{C1182CC2-4C8B-46F8-8B72-F88263A537C7}" presName="spaceBetweenRectangles" presStyleCnt="0"/>
      <dgm:spPr/>
    </dgm:pt>
    <dgm:pt modelId="{7A217DC2-00FD-0840-9EB4-B007EB53D0CC}" type="pres">
      <dgm:prSet presAssocID="{1A071590-7EC7-4276-8433-B5E336984B5E}" presName="parentLin" presStyleCnt="0"/>
      <dgm:spPr/>
    </dgm:pt>
    <dgm:pt modelId="{19A35519-68A4-FA4A-9848-AB89A8685F45}" type="pres">
      <dgm:prSet presAssocID="{1A071590-7EC7-4276-8433-B5E336984B5E}" presName="parentLeftMargin" presStyleLbl="node1" presStyleIdx="0" presStyleCnt="2"/>
      <dgm:spPr/>
    </dgm:pt>
    <dgm:pt modelId="{418DDB39-32F3-044F-9A5F-47A819AFB36F}" type="pres">
      <dgm:prSet presAssocID="{1A071590-7EC7-4276-8433-B5E336984B5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D323A69-B65A-2A4C-93ED-20FE5A2DE57F}" type="pres">
      <dgm:prSet presAssocID="{1A071590-7EC7-4276-8433-B5E336984B5E}" presName="negativeSpace" presStyleCnt="0"/>
      <dgm:spPr/>
    </dgm:pt>
    <dgm:pt modelId="{1B0A91DA-3C48-FB40-9B63-6F2605DE7D66}" type="pres">
      <dgm:prSet presAssocID="{1A071590-7EC7-4276-8433-B5E336984B5E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24C93D1B-5D98-4014-A1CE-5CD9DB031503}" srcId="{203CCCD2-A1D7-4DDE-97B9-3973C5C7405C}" destId="{659E6510-EF31-419F-98EF-6CDEC3F06365}" srcOrd="0" destOrd="0" parTransId="{26793CE4-A260-481C-A9DD-9C5E6488E06F}" sibTransId="{6988DE54-2EB1-42B1-9CE2-E131385BA33C}"/>
    <dgm:cxn modelId="{B6F8BE23-14C7-4C71-B2B7-4F64B5E7BF9D}" srcId="{95635AA8-C78B-4BA8-BC97-1DE5A47A8DCB}" destId="{1A071590-7EC7-4276-8433-B5E336984B5E}" srcOrd="1" destOrd="0" parTransId="{EB2C4EBD-2C8D-4283-9D9F-240B0EA1C76A}" sibTransId="{C6B55B94-5A07-44CC-889F-6D0A2153D471}"/>
    <dgm:cxn modelId="{AF271532-AF91-4A5E-A92A-1BE71380DD1D}" srcId="{203CCCD2-A1D7-4DDE-97B9-3973C5C7405C}" destId="{7DBC3346-660C-4B6A-8AC9-FC6A2411CB86}" srcOrd="2" destOrd="0" parTransId="{0D25341F-3DAA-4D20-9A65-7288E6DC795B}" sibTransId="{D19482E0-3AC3-4362-BC74-A467BC08C956}"/>
    <dgm:cxn modelId="{E1A85149-74EF-2B48-884A-5FA10510D0BE}" type="presOf" srcId="{1A071590-7EC7-4276-8433-B5E336984B5E}" destId="{19A35519-68A4-FA4A-9848-AB89A8685F45}" srcOrd="0" destOrd="0" presId="urn:microsoft.com/office/officeart/2005/8/layout/list1"/>
    <dgm:cxn modelId="{3D80754A-2132-6F47-816A-5D265B8A7D0C}" type="presOf" srcId="{95635AA8-C78B-4BA8-BC97-1DE5A47A8DCB}" destId="{19283E6E-4F08-B741-BD05-B4EA74A6DDFE}" srcOrd="0" destOrd="0" presId="urn:microsoft.com/office/officeart/2005/8/layout/list1"/>
    <dgm:cxn modelId="{CB620B60-8823-41ED-AE5A-7C3B4E4BB0A0}" srcId="{1A071590-7EC7-4276-8433-B5E336984B5E}" destId="{76BC20AE-E58C-4DA8-B95F-9E89770DD187}" srcOrd="2" destOrd="0" parTransId="{6E9C1821-54DD-4BBA-A0E6-C2AA913308AF}" sibTransId="{602C4840-A19C-4ACB-9549-14603E1943AD}"/>
    <dgm:cxn modelId="{F2F2E063-66E2-4BAE-87C6-BB2A435A8303}" srcId="{1A071590-7EC7-4276-8433-B5E336984B5E}" destId="{BA86B45A-E24D-4FF5-9A00-B8BACD2CB71B}" srcOrd="0" destOrd="0" parTransId="{8F75A745-7A47-4181-BD7D-022815B44958}" sibTransId="{21BD8A84-D5AE-4C54-81B6-931F8DA6B826}"/>
    <dgm:cxn modelId="{DB5E497B-AF60-A54B-9D83-DB9295D310E6}" type="presOf" srcId="{B7C140B0-2AD3-49BD-9D6A-566C75AFB769}" destId="{A56C2FA5-17C2-B149-A848-9AEAD363D588}" srcOrd="0" destOrd="1" presId="urn:microsoft.com/office/officeart/2005/8/layout/list1"/>
    <dgm:cxn modelId="{FC57888C-8E1D-B34E-9D51-6E094DFA349A}" type="presOf" srcId="{8E5A5B4E-40BC-4AD4-B4DD-FF7DA33D95B8}" destId="{1B0A91DA-3C48-FB40-9B63-6F2605DE7D66}" srcOrd="0" destOrd="1" presId="urn:microsoft.com/office/officeart/2005/8/layout/list1"/>
    <dgm:cxn modelId="{E3C2998E-E44D-EE46-8EFE-3081AB0679B1}" type="presOf" srcId="{203CCCD2-A1D7-4DDE-97B9-3973C5C7405C}" destId="{78952C2E-0CB7-024C-9C9F-2750FB8544DB}" srcOrd="1" destOrd="0" presId="urn:microsoft.com/office/officeart/2005/8/layout/list1"/>
    <dgm:cxn modelId="{F62B91A3-4DA9-454A-B685-E6B19EE792AA}" type="presOf" srcId="{76BC20AE-E58C-4DA8-B95F-9E89770DD187}" destId="{1B0A91DA-3C48-FB40-9B63-6F2605DE7D66}" srcOrd="0" destOrd="2" presId="urn:microsoft.com/office/officeart/2005/8/layout/list1"/>
    <dgm:cxn modelId="{7F31B3BF-680F-D14B-9E36-92856B3D1F4F}" type="presOf" srcId="{659E6510-EF31-419F-98EF-6CDEC3F06365}" destId="{A56C2FA5-17C2-B149-A848-9AEAD363D588}" srcOrd="0" destOrd="0" presId="urn:microsoft.com/office/officeart/2005/8/layout/list1"/>
    <dgm:cxn modelId="{0BDDF4C8-8568-614E-AC90-C3E867627187}" type="presOf" srcId="{1A071590-7EC7-4276-8433-B5E336984B5E}" destId="{418DDB39-32F3-044F-9A5F-47A819AFB36F}" srcOrd="1" destOrd="0" presId="urn:microsoft.com/office/officeart/2005/8/layout/list1"/>
    <dgm:cxn modelId="{1B2144CD-4B60-4258-8B4B-81EB25C5BC89}" srcId="{203CCCD2-A1D7-4DDE-97B9-3973C5C7405C}" destId="{B7C140B0-2AD3-49BD-9D6A-566C75AFB769}" srcOrd="1" destOrd="0" parTransId="{CE90F02A-246B-497E-B176-490A80B33EF3}" sibTransId="{22A2BFF6-AB2E-4D23-9F40-7E2334CAAAC8}"/>
    <dgm:cxn modelId="{61442DD8-42E4-0743-9B4B-BFEF30D926C9}" type="presOf" srcId="{BA86B45A-E24D-4FF5-9A00-B8BACD2CB71B}" destId="{1B0A91DA-3C48-FB40-9B63-6F2605DE7D66}" srcOrd="0" destOrd="0" presId="urn:microsoft.com/office/officeart/2005/8/layout/list1"/>
    <dgm:cxn modelId="{82626DE0-2A79-4CF1-B372-26AE7188373F}" srcId="{95635AA8-C78B-4BA8-BC97-1DE5A47A8DCB}" destId="{203CCCD2-A1D7-4DDE-97B9-3973C5C7405C}" srcOrd="0" destOrd="0" parTransId="{E0323043-F74C-4E84-9572-26F9AA95C6BB}" sibTransId="{C1182CC2-4C8B-46F8-8B72-F88263A537C7}"/>
    <dgm:cxn modelId="{BA9CBAF8-3EDE-43DF-96FE-5168A4C8AFA8}" srcId="{1A071590-7EC7-4276-8433-B5E336984B5E}" destId="{8E5A5B4E-40BC-4AD4-B4DD-FF7DA33D95B8}" srcOrd="1" destOrd="0" parTransId="{729F1D62-997D-4055-B2D1-C9BB9CED75C3}" sibTransId="{8F1DB606-1BB4-460F-B213-E08C5C5A79D4}"/>
    <dgm:cxn modelId="{5240C3F8-8637-144C-B378-4462497A65A4}" type="presOf" srcId="{203CCCD2-A1D7-4DDE-97B9-3973C5C7405C}" destId="{0D6869C8-337D-D243-8521-C8EB42E64F28}" srcOrd="0" destOrd="0" presId="urn:microsoft.com/office/officeart/2005/8/layout/list1"/>
    <dgm:cxn modelId="{710982FF-7D84-F843-AC97-A977DF205439}" type="presOf" srcId="{7DBC3346-660C-4B6A-8AC9-FC6A2411CB86}" destId="{A56C2FA5-17C2-B149-A848-9AEAD363D588}" srcOrd="0" destOrd="2" presId="urn:microsoft.com/office/officeart/2005/8/layout/list1"/>
    <dgm:cxn modelId="{E681EBFF-A550-8F4E-A21A-8E796D6584FA}" type="presParOf" srcId="{19283E6E-4F08-B741-BD05-B4EA74A6DDFE}" destId="{E0E59CCB-5321-7D46-ABDD-BB60D6648B31}" srcOrd="0" destOrd="0" presId="urn:microsoft.com/office/officeart/2005/8/layout/list1"/>
    <dgm:cxn modelId="{6FF97C11-DBDC-2F4D-B7E1-6F2911CB29CF}" type="presParOf" srcId="{E0E59CCB-5321-7D46-ABDD-BB60D6648B31}" destId="{0D6869C8-337D-D243-8521-C8EB42E64F28}" srcOrd="0" destOrd="0" presId="urn:microsoft.com/office/officeart/2005/8/layout/list1"/>
    <dgm:cxn modelId="{2A894BCB-EFBD-0548-9BDE-0676C7EAF20E}" type="presParOf" srcId="{E0E59CCB-5321-7D46-ABDD-BB60D6648B31}" destId="{78952C2E-0CB7-024C-9C9F-2750FB8544DB}" srcOrd="1" destOrd="0" presId="urn:microsoft.com/office/officeart/2005/8/layout/list1"/>
    <dgm:cxn modelId="{14EF39E6-1C53-994A-AA1F-92C72C523821}" type="presParOf" srcId="{19283E6E-4F08-B741-BD05-B4EA74A6DDFE}" destId="{6484BB32-8C8E-884E-8DDD-88C77A0AF915}" srcOrd="1" destOrd="0" presId="urn:microsoft.com/office/officeart/2005/8/layout/list1"/>
    <dgm:cxn modelId="{700F9CFA-0158-904E-A944-F971B1C63B25}" type="presParOf" srcId="{19283E6E-4F08-B741-BD05-B4EA74A6DDFE}" destId="{A56C2FA5-17C2-B149-A848-9AEAD363D588}" srcOrd="2" destOrd="0" presId="urn:microsoft.com/office/officeart/2005/8/layout/list1"/>
    <dgm:cxn modelId="{4A6B49FA-6A90-4548-99C9-AF4413E22A6D}" type="presParOf" srcId="{19283E6E-4F08-B741-BD05-B4EA74A6DDFE}" destId="{6365251D-3738-DD48-A472-CE4B71549A2A}" srcOrd="3" destOrd="0" presId="urn:microsoft.com/office/officeart/2005/8/layout/list1"/>
    <dgm:cxn modelId="{094CB55F-9E99-664A-A576-4840F191A67B}" type="presParOf" srcId="{19283E6E-4F08-B741-BD05-B4EA74A6DDFE}" destId="{7A217DC2-00FD-0840-9EB4-B007EB53D0CC}" srcOrd="4" destOrd="0" presId="urn:microsoft.com/office/officeart/2005/8/layout/list1"/>
    <dgm:cxn modelId="{4C27D161-B212-9E41-9B6B-0D7E4CEF1763}" type="presParOf" srcId="{7A217DC2-00FD-0840-9EB4-B007EB53D0CC}" destId="{19A35519-68A4-FA4A-9848-AB89A8685F45}" srcOrd="0" destOrd="0" presId="urn:microsoft.com/office/officeart/2005/8/layout/list1"/>
    <dgm:cxn modelId="{1C87C81E-C6BA-9742-B72B-61762392F607}" type="presParOf" srcId="{7A217DC2-00FD-0840-9EB4-B007EB53D0CC}" destId="{418DDB39-32F3-044F-9A5F-47A819AFB36F}" srcOrd="1" destOrd="0" presId="urn:microsoft.com/office/officeart/2005/8/layout/list1"/>
    <dgm:cxn modelId="{53C9D433-6710-D34B-BC0A-2B2B67479C21}" type="presParOf" srcId="{19283E6E-4F08-B741-BD05-B4EA74A6DDFE}" destId="{CD323A69-B65A-2A4C-93ED-20FE5A2DE57F}" srcOrd="5" destOrd="0" presId="urn:microsoft.com/office/officeart/2005/8/layout/list1"/>
    <dgm:cxn modelId="{66432921-B73A-4A47-BF2E-9181A16402F0}" type="presParOf" srcId="{19283E6E-4F08-B741-BD05-B4EA74A6DDFE}" destId="{1B0A91DA-3C48-FB40-9B63-6F2605DE7D6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6C2FA5-17C2-B149-A848-9AEAD363D588}">
      <dsp:nvSpPr>
        <dsp:cNvPr id="0" name=""/>
        <dsp:cNvSpPr/>
      </dsp:nvSpPr>
      <dsp:spPr>
        <a:xfrm>
          <a:off x="0" y="367006"/>
          <a:ext cx="5913437" cy="2154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8948" tIns="395732" rIns="45894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900" kern="1200"/>
            <a:t>Total Records: 349 records with 51 attributes.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900" kern="1200"/>
            <a:t>Data Types: Clinical markers (e.g., CA125, HE4), biochemical markers (e.g., ALB, ALT), and demographics (e.g., age, menopause).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900" kern="1200"/>
            <a:t>Target Variable: Binary classification (0 = No cancer, 1 = Cancer).</a:t>
          </a:r>
          <a:endParaRPr lang="en-US" sz="1900" kern="1200"/>
        </a:p>
      </dsp:txBody>
      <dsp:txXfrm>
        <a:off x="0" y="367006"/>
        <a:ext cx="5913437" cy="2154600"/>
      </dsp:txXfrm>
    </dsp:sp>
    <dsp:sp modelId="{78952C2E-0CB7-024C-9C9F-2750FB8544DB}">
      <dsp:nvSpPr>
        <dsp:cNvPr id="0" name=""/>
        <dsp:cNvSpPr/>
      </dsp:nvSpPr>
      <dsp:spPr>
        <a:xfrm>
          <a:off x="295671" y="86566"/>
          <a:ext cx="4139405" cy="56087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0" tIns="0" rIns="15646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Dataset Details:</a:t>
          </a:r>
          <a:endParaRPr lang="en-US" sz="1900" kern="1200"/>
        </a:p>
      </dsp:txBody>
      <dsp:txXfrm>
        <a:off x="323051" y="113946"/>
        <a:ext cx="4084645" cy="506119"/>
      </dsp:txXfrm>
    </dsp:sp>
    <dsp:sp modelId="{1B0A91DA-3C48-FB40-9B63-6F2605DE7D66}">
      <dsp:nvSpPr>
        <dsp:cNvPr id="0" name=""/>
        <dsp:cNvSpPr/>
      </dsp:nvSpPr>
      <dsp:spPr>
        <a:xfrm>
          <a:off x="0" y="2904646"/>
          <a:ext cx="5913437" cy="164587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1684631"/>
              <a:satOff val="-7944"/>
              <a:lumOff val="196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8948" tIns="395732" rIns="45894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900" kern="1200"/>
            <a:t>Missing values in key features.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900" kern="1200"/>
            <a:t>Handling imbalanced class distribution.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900" kern="1200"/>
            <a:t>Selecting relevant features to improve model accuracy.</a:t>
          </a:r>
          <a:endParaRPr lang="en-US" sz="1900" kern="1200"/>
        </a:p>
      </dsp:txBody>
      <dsp:txXfrm>
        <a:off x="0" y="2904646"/>
        <a:ext cx="5913437" cy="1645874"/>
      </dsp:txXfrm>
    </dsp:sp>
    <dsp:sp modelId="{418DDB39-32F3-044F-9A5F-47A819AFB36F}">
      <dsp:nvSpPr>
        <dsp:cNvPr id="0" name=""/>
        <dsp:cNvSpPr/>
      </dsp:nvSpPr>
      <dsp:spPr>
        <a:xfrm>
          <a:off x="295671" y="2624206"/>
          <a:ext cx="4139405" cy="560879"/>
        </a:xfrm>
        <a:prstGeom prst="roundRect">
          <a:avLst/>
        </a:prstGeom>
        <a:gradFill rotWithShape="0">
          <a:gsLst>
            <a:gs pos="0">
              <a:schemeClr val="accent5">
                <a:hueOff val="-1684631"/>
                <a:satOff val="-7944"/>
                <a:lumOff val="196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-1684631"/>
                <a:satOff val="-7944"/>
                <a:lumOff val="196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5">
                <a:hueOff val="-1684631"/>
                <a:satOff val="-7944"/>
                <a:lumOff val="196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0" tIns="0" rIns="15646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Challenges:</a:t>
          </a:r>
          <a:endParaRPr lang="en-US" sz="1900" kern="1200"/>
        </a:p>
      </dsp:txBody>
      <dsp:txXfrm>
        <a:off x="323051" y="2651586"/>
        <a:ext cx="4084645" cy="5061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11/17/24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11/17/24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11/17/24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11/17/24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11/17/24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28FC66-8097-5578-E523-3C5DCC8103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400"/>
              <a:t>Ovarian Cancer Detection Using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CA5CCB-1ADD-FED6-48DB-FDB2043FB0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2617" y="3531204"/>
            <a:ext cx="4171479" cy="1610643"/>
          </a:xfrm>
        </p:spPr>
        <p:txBody>
          <a:bodyPr vert="horz" lIns="91440" tIns="91440" rIns="91440" bIns="91440" rtlCol="0">
            <a:normAutofit/>
          </a:bodyPr>
          <a:lstStyle/>
          <a:p>
            <a:r>
              <a:rPr lang="en-US" sz="1600"/>
              <a:t>Early Detection for Better Patient Outcomes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cartoon of a hospital&#10;&#10;Description automatically generated">
            <a:extLst>
              <a:ext uri="{FF2B5EF4-FFF2-40B4-BE49-F238E27FC236}">
                <a16:creationId xmlns:a16="http://schemas.microsoft.com/office/drawing/2014/main" id="{9C9FDBB8-5151-C003-CAF6-09CB7EDEE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002" y="229221"/>
            <a:ext cx="4960442" cy="412956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2D43452-2BFD-B371-AEF8-5A268414D0A4}"/>
              </a:ext>
            </a:extLst>
          </p:cNvPr>
          <p:cNvSpPr txBox="1"/>
          <p:nvPr/>
        </p:nvSpPr>
        <p:spPr>
          <a:xfrm>
            <a:off x="8598196" y="4364036"/>
            <a:ext cx="3593804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/>
              <a:t>Presented by:</a:t>
            </a:r>
          </a:p>
          <a:p>
            <a:pPr>
              <a:spcAft>
                <a:spcPts val="600"/>
              </a:spcAft>
            </a:pPr>
            <a:r>
              <a:rPr lang="en-US" dirty="0"/>
              <a:t>Mayank </a:t>
            </a:r>
            <a:r>
              <a:rPr lang="en-US" dirty="0" err="1"/>
              <a:t>Maletha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Deepanshu</a:t>
            </a:r>
          </a:p>
          <a:p>
            <a:pPr>
              <a:spcAft>
                <a:spcPts val="600"/>
              </a:spcAft>
            </a:pPr>
            <a:r>
              <a:rPr lang="en-US" dirty="0" err="1"/>
              <a:t>Nityam</a:t>
            </a:r>
            <a:r>
              <a:rPr lang="en-US" dirty="0"/>
              <a:t> Tripathi</a:t>
            </a:r>
          </a:p>
        </p:txBody>
      </p:sp>
    </p:spTree>
    <p:extLst>
      <p:ext uri="{BB962C8B-B14F-4D97-AF65-F5344CB8AC3E}">
        <p14:creationId xmlns:p14="http://schemas.microsoft.com/office/powerpoint/2010/main" val="3639560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2F335-5CBC-8934-CF28-1AAB952D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IN" dirty="0"/>
              <a:t>			Prediction Pipeline</a:t>
            </a:r>
            <a:endParaRPr lang="en-US" dirty="0"/>
          </a:p>
        </p:txBody>
      </p:sp>
      <p:pic>
        <p:nvPicPr>
          <p:cNvPr id="6" name="Picture 5" descr="A tablet with graphs and charts on it&#10;&#10;Description automatically generated">
            <a:extLst>
              <a:ext uri="{FF2B5EF4-FFF2-40B4-BE49-F238E27FC236}">
                <a16:creationId xmlns:a16="http://schemas.microsoft.com/office/drawing/2014/main" id="{47029D88-2F3A-DF79-2749-A0631FA13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462" y="2435269"/>
            <a:ext cx="2926098" cy="261154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D56E8-3AA4-9D0E-2AC7-4729CC724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9070" y="2015734"/>
            <a:ext cx="6195784" cy="3450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/>
              <a:t>   Workflow:</a:t>
            </a:r>
          </a:p>
          <a:p>
            <a:pPr>
              <a:buFont typeface="+mj-lt"/>
              <a:buAutoNum type="arabicPeriod"/>
            </a:pPr>
            <a:r>
              <a:rPr lang="en-IN" dirty="0"/>
              <a:t>Input new patient data via web interface.</a:t>
            </a:r>
          </a:p>
          <a:p>
            <a:pPr>
              <a:buFont typeface="+mj-lt"/>
              <a:buAutoNum type="arabicPeriod"/>
            </a:pPr>
            <a:r>
              <a:rPr lang="en-IN" dirty="0"/>
              <a:t>Preprocess data to handle missing values and scale features.</a:t>
            </a:r>
          </a:p>
          <a:p>
            <a:pPr>
              <a:buFont typeface="+mj-lt"/>
              <a:buAutoNum type="arabicPeriod"/>
            </a:pPr>
            <a:r>
              <a:rPr lang="en-IN" dirty="0"/>
              <a:t>Apply feature selection to retain top predictors.</a:t>
            </a:r>
          </a:p>
          <a:p>
            <a:pPr>
              <a:buFont typeface="+mj-lt"/>
              <a:buAutoNum type="arabicPeriod"/>
            </a:pPr>
            <a:r>
              <a:rPr lang="en-IN" dirty="0"/>
              <a:t>Use the trained Random Forest model for prediction.</a:t>
            </a:r>
          </a:p>
          <a:p>
            <a:pPr>
              <a:buFont typeface="+mj-lt"/>
              <a:buAutoNum type="arabicPeriod"/>
            </a:pPr>
            <a:r>
              <a:rPr lang="en-IN" dirty="0"/>
              <a:t>Display results and confidence scores in real-time.</a:t>
            </a:r>
          </a:p>
        </p:txBody>
      </p:sp>
    </p:spTree>
    <p:extLst>
      <p:ext uri="{BB962C8B-B14F-4D97-AF65-F5344CB8AC3E}">
        <p14:creationId xmlns:p14="http://schemas.microsoft.com/office/powerpoint/2010/main" val="131136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BCA92-D19B-7602-2C7E-BF5E80023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				Deployment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E670B-C583-FC39-BA28-0630BDF87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IN" b="1" dirty="0"/>
              <a:t> Technologies Used: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Flask framework for web app development.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Model serialized using Pickle for deployment.</a:t>
            </a:r>
          </a:p>
          <a:p>
            <a:pPr marL="0" indent="0">
              <a:buNone/>
            </a:pPr>
            <a:r>
              <a:rPr lang="en-IN" b="1" dirty="0"/>
              <a:t>Web Application Features:</a:t>
            </a:r>
          </a:p>
          <a:p>
            <a:r>
              <a:rPr lang="en-IN" dirty="0"/>
              <a:t>    User-friendly interface for entering patient data.</a:t>
            </a:r>
          </a:p>
          <a:p>
            <a:r>
              <a:rPr lang="en-IN" dirty="0"/>
              <a:t>    Real-time predictions displayed with confidence scores.</a:t>
            </a:r>
          </a:p>
          <a:p>
            <a:pPr marL="0" indent="0">
              <a:buNone/>
            </a:pPr>
            <a:r>
              <a:rPr lang="en-IN" b="1" dirty="0"/>
              <a:t>Example Workflow:</a:t>
            </a:r>
            <a:br>
              <a:rPr lang="en-IN" dirty="0"/>
            </a:br>
            <a:r>
              <a:rPr lang="en-IN" dirty="0"/>
              <a:t>Input values for CA125, HE4, and demographics → Receive prediction: “High possibility of cancer” or “Safe”.</a:t>
            </a:r>
            <a:endParaRPr lang="en-US" dirty="0"/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4212B9E-A185-954A-0A66-FCD9764FC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1161" y="2430220"/>
            <a:ext cx="3269673" cy="127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152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54D3F-8B4E-9464-C79C-3F641BAA4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				Challenges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A7F72-9D31-83E2-C796-0458CA53D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 marL="457200" lvl="1" indent="0">
              <a:buNone/>
            </a:pPr>
            <a:r>
              <a:rPr lang="en-IN" sz="2800" b="1" dirty="0"/>
              <a:t>   Challenges Faced:</a:t>
            </a:r>
            <a:endParaRPr lang="en-IN" sz="28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IN" sz="2400" dirty="0"/>
              <a:t>Handling missing data entries without introducing bias.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IN" sz="2400" dirty="0"/>
              <a:t>Ensuring the model is interpretable for non-technical medical professionals.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IN" sz="2400" dirty="0"/>
              <a:t>Addressing imbalanced datasets for reliable predictions.</a:t>
            </a:r>
          </a:p>
          <a:p>
            <a:pPr marL="457200" lvl="1" indent="0">
              <a:buNone/>
            </a:pPr>
            <a:r>
              <a:rPr lang="en-IN" sz="2800" b="1" dirty="0"/>
              <a:t>  Solutions:</a:t>
            </a:r>
            <a:endParaRPr lang="en-IN" sz="28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IN" sz="2400" dirty="0"/>
              <a:t>Used imputation techniques for missing data.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IN" sz="2400" dirty="0"/>
              <a:t>Prioritized Random Forest for its balance of accuracy and interpretability</a:t>
            </a:r>
            <a:r>
              <a:rPr lang="en-IN" dirty="0"/>
              <a:t>.</a:t>
            </a:r>
          </a:p>
        </p:txBody>
      </p:sp>
      <p:pic>
        <p:nvPicPr>
          <p:cNvPr id="5" name="Picture 4" descr="A robot with a wireframe&#10;&#10;Description automatically generated with medium confidence">
            <a:extLst>
              <a:ext uri="{FF2B5EF4-FFF2-40B4-BE49-F238E27FC236}">
                <a16:creationId xmlns:a16="http://schemas.microsoft.com/office/drawing/2014/main" id="{9DAFADCD-6910-F033-155C-4518779A3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979" y="-86112"/>
            <a:ext cx="1960742" cy="191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81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8A88D-C01B-57D5-8DB4-EB0BDE05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IN" dirty="0"/>
              <a:t>			    Future Scope</a:t>
            </a:r>
            <a:endParaRPr lang="en-US" dirty="0"/>
          </a:p>
        </p:txBody>
      </p:sp>
      <p:pic>
        <p:nvPicPr>
          <p:cNvPr id="5" name="Picture 4" descr="A wooden sign with different directions&#10;&#10;Description automatically generated">
            <a:extLst>
              <a:ext uri="{FF2B5EF4-FFF2-40B4-BE49-F238E27FC236}">
                <a16:creationId xmlns:a16="http://schemas.microsoft.com/office/drawing/2014/main" id="{C262CFC3-A6C6-1981-0AAC-F23D16491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167" y="1809304"/>
            <a:ext cx="4606362" cy="431846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5233E-E427-7079-0E8A-D1996BB44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9070" y="2015734"/>
            <a:ext cx="6195784" cy="3450613"/>
          </a:xfrm>
        </p:spPr>
        <p:txBody>
          <a:bodyPr>
            <a:normAutofit/>
          </a:bodyPr>
          <a:lstStyle/>
          <a:p>
            <a:r>
              <a:rPr lang="en-IN" dirty="0"/>
              <a:t>Expand the dataset to include more samples for better generalization.</a:t>
            </a:r>
          </a:p>
          <a:p>
            <a:r>
              <a:rPr lang="en-IN" dirty="0"/>
              <a:t>Explore advanced algorithms like </a:t>
            </a:r>
            <a:r>
              <a:rPr lang="en-IN" dirty="0" err="1"/>
              <a:t>XGBoost</a:t>
            </a:r>
            <a:r>
              <a:rPr lang="en-IN" dirty="0"/>
              <a:t> and deep learning to improve predictions further.</a:t>
            </a:r>
          </a:p>
          <a:p>
            <a:r>
              <a:rPr lang="en-IN" dirty="0"/>
              <a:t>Add visualizations to explain model decisions to healthcare practitioners.</a:t>
            </a:r>
          </a:p>
          <a:p>
            <a:r>
              <a:rPr lang="en-IN" dirty="0"/>
              <a:t>Integrate real-time data from wearable or hospital monitoring systems.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099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F99E0-5C2E-11E8-A9CC-56F1B939A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IN" dirty="0"/>
              <a:t>			  </a:t>
            </a:r>
            <a:r>
              <a:rPr lang="en-IN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00085-AFFE-510E-8E92-7E313175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5622284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IN"/>
              <a:t>The project demonstrates the potential of machine learning in early ovarian cancer detection.</a:t>
            </a:r>
          </a:p>
          <a:p>
            <a:pPr>
              <a:lnSpc>
                <a:spcPct val="110000"/>
              </a:lnSpc>
            </a:pPr>
            <a:r>
              <a:rPr lang="en-IN"/>
              <a:t>By combining high-performing models with a user-friendly web interface, this system can assist healthcare professionals in improving patient outcomes.</a:t>
            </a:r>
          </a:p>
          <a:p>
            <a:pPr>
              <a:lnSpc>
                <a:spcPct val="110000"/>
              </a:lnSpc>
            </a:pPr>
            <a:r>
              <a:rPr lang="en-IN"/>
              <a:t>Future work will focus on scaling the model, improving interpretability, and real-time integration.</a:t>
            </a:r>
            <a:endParaRPr lang="en-US"/>
          </a:p>
        </p:txBody>
      </p:sp>
      <p:pic>
        <p:nvPicPr>
          <p:cNvPr id="5" name="Picture 4" descr="A yellow post it note with blue text&#10;&#10;Description automatically generated">
            <a:extLst>
              <a:ext uri="{FF2B5EF4-FFF2-40B4-BE49-F238E27FC236}">
                <a16:creationId xmlns:a16="http://schemas.microsoft.com/office/drawing/2014/main" id="{C895AA13-F2D6-2782-A7BC-A6B6751F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576" y="2015734"/>
            <a:ext cx="3329840" cy="345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950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57B12-4506-0437-B49B-60AE57FF6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IN" dirty="0"/>
              <a:t>			  Introduction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9449089-71F6-4499-850F-F8C8EE0CD5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459130" y="2012810"/>
            <a:ext cx="3677027" cy="3453535"/>
            <a:chOff x="7807230" y="2012810"/>
            <a:chExt cx="3251252" cy="345986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9B9A9E9-D0AB-4845-8BE2-439EE7C09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32E43AF-A39E-4E12-98DD-872962C75F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65151FBD-CEE9-59E5-DBA8-92D9762725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" b="6379"/>
          <a:stretch/>
        </p:blipFill>
        <p:spPr>
          <a:xfrm>
            <a:off x="1635739" y="2174243"/>
            <a:ext cx="3336989" cy="312435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38B55-9D79-26E3-E50D-47CC6DC74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6433" y="2015734"/>
            <a:ext cx="5435733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IN" sz="1600" b="1" dirty="0"/>
              <a:t>What is Ovarian Cancer?</a:t>
            </a:r>
            <a:br>
              <a:rPr lang="en-IN" sz="1600" dirty="0"/>
            </a:br>
            <a:r>
              <a:rPr lang="en-IN" sz="1600" dirty="0"/>
              <a:t>Ovarian cancer is one of the most challenging cancers to detect early due to subtle symptoms and lack of effective early diagnostic tools.</a:t>
            </a:r>
          </a:p>
          <a:p>
            <a:pPr>
              <a:lnSpc>
                <a:spcPct val="110000"/>
              </a:lnSpc>
            </a:pPr>
            <a:r>
              <a:rPr lang="en-IN" sz="1600" b="1" dirty="0"/>
              <a:t>Importance of Early Detection:</a:t>
            </a:r>
            <a:br>
              <a:rPr lang="en-IN" sz="1600" dirty="0"/>
            </a:br>
            <a:r>
              <a:rPr lang="en-IN" sz="1600" dirty="0"/>
              <a:t>Early detection significantly improves treatment success and survival rates. Machine learning offers a novel approach to detecting ovarian cancer at an early stage.</a:t>
            </a:r>
          </a:p>
          <a:p>
            <a:pPr>
              <a:lnSpc>
                <a:spcPct val="110000"/>
              </a:lnSpc>
            </a:pPr>
            <a:r>
              <a:rPr lang="en-IN" sz="1600" b="1" dirty="0"/>
              <a:t>Objective:</a:t>
            </a:r>
            <a:br>
              <a:rPr lang="en-IN" sz="1600" dirty="0"/>
            </a:br>
            <a:r>
              <a:rPr lang="en-IN" sz="1600" dirty="0"/>
              <a:t>Develop an effective, accessible machine learning system for predicting ovarian cancer using clinical and biochemical data.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85545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A32AD3-04C1-8D40-B1F6-822EBBCFA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44" y="2273609"/>
            <a:ext cx="4832881" cy="2674198"/>
          </a:xfrm>
        </p:spPr>
        <p:txBody>
          <a:bodyPr anchor="t">
            <a:normAutofit/>
          </a:bodyPr>
          <a:lstStyle/>
          <a:p>
            <a:r>
              <a:rPr lang="en-IN" dirty="0"/>
              <a:t>	Dataset Overview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94B46A0-EDA3-1A93-12BB-6E6DC05421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5625541"/>
              </p:ext>
            </p:extLst>
          </p:nvPr>
        </p:nvGraphicFramePr>
        <p:xfrm>
          <a:off x="5141913" y="803275"/>
          <a:ext cx="5913437" cy="463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572EEF7-DD9E-365B-B3C6-280CEFB736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1948" y="3454153"/>
            <a:ext cx="2679976" cy="267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950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F0F96-4609-D7B1-2DB1-706886C3C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IN" dirty="0"/>
              <a:t>			</a:t>
            </a:r>
            <a:r>
              <a:rPr lang="en-IN"/>
              <a:t>Data Preprocessing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2A4A0-E347-7D6D-BF2D-1B0D4ABFF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2015734"/>
            <a:ext cx="7308109" cy="4239292"/>
          </a:xfrm>
        </p:spPr>
        <p:txBody>
          <a:bodyPr>
            <a:normAutofit/>
          </a:bodyPr>
          <a:lstStyle/>
          <a:p>
            <a:r>
              <a:rPr lang="en-IN" dirty="0"/>
              <a:t>Removed whitespace and non-numeric entries.</a:t>
            </a:r>
          </a:p>
          <a:p>
            <a:r>
              <a:rPr lang="en-IN" dirty="0"/>
              <a:t>Missing values imputed using column means.</a:t>
            </a:r>
          </a:p>
          <a:p>
            <a:r>
              <a:rPr lang="en-IN" dirty="0"/>
              <a:t>Used </a:t>
            </a:r>
            <a:r>
              <a:rPr lang="en-IN" dirty="0" err="1"/>
              <a:t>SelectKBest</a:t>
            </a:r>
            <a:r>
              <a:rPr lang="en-IN" dirty="0"/>
              <a:t> with ANOVA F-test to select top 10 features: </a:t>
            </a:r>
            <a:r>
              <a:rPr lang="en-IN" b="1" dirty="0"/>
              <a:t>Age, ALB, CA125, HE4, LYM#, LYM%, Menopause, NEU, PCT, PLT</a:t>
            </a:r>
            <a:r>
              <a:rPr lang="en-IN" dirty="0"/>
              <a:t>.</a:t>
            </a:r>
          </a:p>
          <a:p>
            <a:r>
              <a:rPr lang="en-IN" dirty="0"/>
              <a:t>Split dataset into 80% training and 20% testing data for robust evaluation.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C7319B-4499-1EEC-BD75-9F46262CE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78" y="2334109"/>
            <a:ext cx="2670138" cy="267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59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62D1D-20E7-C7F6-A7CE-C630C6E4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			Feature Selection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3FF8C-FAB6-1E35-9B10-E1E10CB29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Feature Selection Method: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    Applied ANOVA F-test using </a:t>
            </a:r>
            <a:r>
              <a:rPr lang="en-IN" dirty="0" err="1"/>
              <a:t>SelectKBest</a:t>
            </a:r>
            <a:r>
              <a:rPr lang="en-IN" dirty="0"/>
              <a:t> for statistical relevance.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    Top features like </a:t>
            </a:r>
            <a:r>
              <a:rPr lang="en-IN" b="1" dirty="0"/>
              <a:t>CA125</a:t>
            </a:r>
            <a:r>
              <a:rPr lang="en-IN" dirty="0"/>
              <a:t> and </a:t>
            </a:r>
            <a:r>
              <a:rPr lang="en-IN" b="1" dirty="0"/>
              <a:t>HE4</a:t>
            </a:r>
            <a:r>
              <a:rPr lang="en-IN" dirty="0"/>
              <a:t> were identified as having the highest predictive       	power.</a:t>
            </a:r>
          </a:p>
          <a:p>
            <a:r>
              <a:rPr lang="en-IN" b="1" dirty="0"/>
              <a:t>Significance:</a:t>
            </a:r>
            <a:br>
              <a:rPr lang="en-IN" dirty="0"/>
            </a:br>
            <a:r>
              <a:rPr lang="en-IN" dirty="0"/>
              <a:t>These features are critical for distinguishing between positive and negative cases, reflecting real-world clinical relevance.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0AF6E6-379A-7E04-4398-8015B8F19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96" y="3884438"/>
            <a:ext cx="2239617" cy="223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42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8AE12-CFED-095B-598A-97AA60372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IN" b="1" dirty="0"/>
              <a:t>    		     Algorithms Used</a:t>
            </a:r>
            <a:br>
              <a:rPr lang="en-IN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65B3F-3ECE-0574-7E63-9422A8741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5622284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sz="1700" b="1"/>
              <a:t>Logistic Regression:</a:t>
            </a:r>
            <a:r>
              <a:rPr lang="en-IN" sz="1700"/>
              <a:t> Baseline model for binary classification.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sz="1700" b="1"/>
              <a:t>Random Forest:</a:t>
            </a:r>
            <a:r>
              <a:rPr lang="en-IN" sz="1700"/>
              <a:t> Most accurate (89%) with robust feature handling.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sz="1700" b="1"/>
              <a:t>Decision Tree:</a:t>
            </a:r>
            <a:r>
              <a:rPr lang="en-IN" sz="1700"/>
              <a:t> Provides interpretable rules for predictions.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sz="1700" b="1"/>
              <a:t>SVM:</a:t>
            </a:r>
            <a:r>
              <a:rPr lang="en-IN" sz="1700"/>
              <a:t> Finds optimal boundaries between classes using kernel functions.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sz="1700" b="1"/>
              <a:t>KNN:</a:t>
            </a:r>
            <a:r>
              <a:rPr lang="en-IN" sz="1700"/>
              <a:t> Classifies based on proximity to similar cases.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700"/>
          </a:p>
        </p:txBody>
      </p:sp>
      <p:pic>
        <p:nvPicPr>
          <p:cNvPr id="1026" name="Picture 2" descr="A linear icon of decision tree">
            <a:extLst>
              <a:ext uri="{FF2B5EF4-FFF2-40B4-BE49-F238E27FC236}">
                <a16:creationId xmlns:a16="http://schemas.microsoft.com/office/drawing/2014/main" id="{4FE4FE89-3B5E-5481-262C-693EA87D5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79190" y="2015734"/>
            <a:ext cx="3450613" cy="345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9788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E9509-68A0-690C-A58B-441884BDF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IN" dirty="0"/>
              <a:t>			Model Evaluation</a:t>
            </a:r>
            <a:endParaRPr lang="en-US" dirty="0"/>
          </a:p>
        </p:txBody>
      </p:sp>
      <p:pic>
        <p:nvPicPr>
          <p:cNvPr id="2050" name="Picture 2" descr="Model Evaluation Icon">
            <a:extLst>
              <a:ext uri="{FF2B5EF4-FFF2-40B4-BE49-F238E27FC236}">
                <a16:creationId xmlns:a16="http://schemas.microsoft.com/office/drawing/2014/main" id="{F557E9A7-ABA9-F321-9ACA-4C21BC367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0462" y="2277991"/>
            <a:ext cx="2926098" cy="2926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4020E-3B57-3145-8919-022E6C385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9070" y="2015734"/>
            <a:ext cx="6195784" cy="3450613"/>
          </a:xfrm>
        </p:spPr>
        <p:txBody>
          <a:bodyPr>
            <a:normAutofit/>
          </a:bodyPr>
          <a:lstStyle/>
          <a:p>
            <a:r>
              <a:rPr lang="en-IN" b="1"/>
              <a:t>Metrics Used:</a:t>
            </a:r>
            <a:r>
              <a:rPr lang="en-IN"/>
              <a:t> Accuracy, precision, recall, F1-score, and confusion matrix.</a:t>
            </a:r>
          </a:p>
          <a:p>
            <a:r>
              <a:rPr lang="en-IN" b="1"/>
              <a:t>Best Model:</a:t>
            </a:r>
            <a:r>
              <a:rPr lang="en-IN"/>
              <a:t> Random Forest achieved 89% accuracy.</a:t>
            </a:r>
          </a:p>
          <a:p>
            <a:r>
              <a:rPr lang="en-IN"/>
              <a:t>Key features like </a:t>
            </a:r>
            <a:r>
              <a:rPr lang="en-IN" b="1"/>
              <a:t>CA125</a:t>
            </a:r>
            <a:r>
              <a:rPr lang="en-IN"/>
              <a:t> and </a:t>
            </a:r>
            <a:r>
              <a:rPr lang="en-IN" b="1"/>
              <a:t>HE4</a:t>
            </a:r>
            <a:r>
              <a:rPr lang="en-IN"/>
              <a:t> had the most influence</a:t>
            </a:r>
            <a:r>
              <a:rPr lang="en-IN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284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96E61-ACC1-9AB2-2989-779731A5F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		   </a:t>
            </a:r>
            <a:r>
              <a:rPr lang="en-IN" sz="4000" dirty="0"/>
              <a:t>Results and Accuracy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24001-A560-5A99-980F-8A2458279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1743740"/>
            <a:ext cx="9683254" cy="4019107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b="1" dirty="0"/>
              <a:t>Model Comparison:</a:t>
            </a:r>
            <a:endParaRPr lang="en-IN" sz="24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IN" sz="2000" dirty="0"/>
              <a:t>Logistic Regression: 87.14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IN" sz="2000" dirty="0"/>
              <a:t>Random Forest: 89% (Best performer)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IN" sz="2000" dirty="0"/>
              <a:t>Decision Tree: 85.71%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IN" sz="2000" dirty="0"/>
              <a:t>SVM: 77.14%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IN" sz="2000" dirty="0"/>
              <a:t>KNN: 85.71%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b="1" dirty="0"/>
              <a:t>Key Observations:</a:t>
            </a:r>
            <a:endParaRPr lang="en-IN" sz="24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IN" sz="2000" dirty="0"/>
              <a:t>Features </a:t>
            </a:r>
            <a:r>
              <a:rPr lang="en-IN" sz="2000" b="1" dirty="0"/>
              <a:t>CA125</a:t>
            </a:r>
            <a:r>
              <a:rPr lang="en-IN" sz="2000" dirty="0"/>
              <a:t> and </a:t>
            </a:r>
            <a:r>
              <a:rPr lang="en-IN" sz="2000" b="1" dirty="0"/>
              <a:t>HE4</a:t>
            </a:r>
            <a:r>
              <a:rPr lang="en-IN" sz="2000" dirty="0"/>
              <a:t> consistently contributed to accurate predictions.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IN" sz="2000" dirty="0"/>
              <a:t>Random Forest balanced interpretability with performance.</a:t>
            </a:r>
          </a:p>
          <a:p>
            <a:endParaRPr lang="en-US" sz="2800" dirty="0"/>
          </a:p>
        </p:txBody>
      </p:sp>
      <p:pic>
        <p:nvPicPr>
          <p:cNvPr id="7" name="Picture 6" descr="A blue and black brain&#10;&#10;Description automatically generated">
            <a:extLst>
              <a:ext uri="{FF2B5EF4-FFF2-40B4-BE49-F238E27FC236}">
                <a16:creationId xmlns:a16="http://schemas.microsoft.com/office/drawing/2014/main" id="{1E5F3500-443C-0675-C975-72A68FE53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0104157" y="42519"/>
            <a:ext cx="1901394" cy="185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431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69606-6BDF-7226-9AA9-7E4E68D81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 Random forest </a:t>
            </a:r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F23B7ACD-2AF4-AF1F-3FE8-9939215B5B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8085" y="2157874"/>
            <a:ext cx="6034827" cy="2360963"/>
          </a:xfrm>
        </p:spPr>
      </p:pic>
      <p:pic>
        <p:nvPicPr>
          <p:cNvPr id="7" name="Picture 6" descr="A graph showing a random forest confusion matrix&#10;&#10;Description automatically generated">
            <a:extLst>
              <a:ext uri="{FF2B5EF4-FFF2-40B4-BE49-F238E27FC236}">
                <a16:creationId xmlns:a16="http://schemas.microsoft.com/office/drawing/2014/main" id="{1932AE7B-2B7D-FEB9-9547-306D8947E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832" y="2139480"/>
            <a:ext cx="3219450" cy="239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28851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202</TotalTime>
  <Words>757</Words>
  <Application>Microsoft Macintosh PowerPoint</Application>
  <PresentationFormat>Widescreen</PresentationFormat>
  <Paragraphs>84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Gill Sans MT</vt:lpstr>
      <vt:lpstr>Gallery</vt:lpstr>
      <vt:lpstr>Ovarian Cancer Detection Using Machine Learning</vt:lpstr>
      <vt:lpstr>     Introduction</vt:lpstr>
      <vt:lpstr> Dataset Overview</vt:lpstr>
      <vt:lpstr>   Data Preprocessing</vt:lpstr>
      <vt:lpstr>   Feature Selection</vt:lpstr>
      <vt:lpstr>           Algorithms Used </vt:lpstr>
      <vt:lpstr>   Model Evaluation</vt:lpstr>
      <vt:lpstr>     Results and Accuracy</vt:lpstr>
      <vt:lpstr>    Random forest </vt:lpstr>
      <vt:lpstr>   Prediction Pipeline</vt:lpstr>
      <vt:lpstr>    Deployment</vt:lpstr>
      <vt:lpstr>    Challenges</vt:lpstr>
      <vt:lpstr>       Future Scope</vt:lpstr>
      <vt:lpstr>    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Deepanshu  Dangi</dc:creator>
  <cp:lastModifiedBy>Deepanshu  Dangi</cp:lastModifiedBy>
  <cp:revision>1</cp:revision>
  <dcterms:created xsi:type="dcterms:W3CDTF">2024-11-17T13:37:06Z</dcterms:created>
  <dcterms:modified xsi:type="dcterms:W3CDTF">2024-11-17T16:59:43Z</dcterms:modified>
</cp:coreProperties>
</file>